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644" r:id="rId2"/>
    <p:sldId id="645" r:id="rId3"/>
    <p:sldId id="646" r:id="rId4"/>
    <p:sldId id="648" r:id="rId5"/>
    <p:sldId id="649" r:id="rId6"/>
    <p:sldId id="650" r:id="rId7"/>
    <p:sldId id="651" r:id="rId8"/>
    <p:sldId id="653" r:id="rId9"/>
    <p:sldId id="654" r:id="rId10"/>
    <p:sldId id="655" r:id="rId11"/>
    <p:sldId id="656" r:id="rId12"/>
    <p:sldId id="657" r:id="rId13"/>
    <p:sldId id="658" r:id="rId14"/>
    <p:sldId id="659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E7"/>
    <a:srgbClr val="FFF3F3"/>
    <a:srgbClr val="DB0916"/>
    <a:srgbClr val="FFFFFF"/>
    <a:srgbClr val="1B1B1B"/>
    <a:srgbClr val="2B2B2B"/>
    <a:srgbClr val="8C1760"/>
    <a:srgbClr val="A71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4724" autoAdjust="0"/>
  </p:normalViewPr>
  <p:slideViewPr>
    <p:cSldViewPr snapToGrid="0" snapToObjects="1">
      <p:cViewPr varScale="1">
        <p:scale>
          <a:sx n="69" d="100"/>
          <a:sy n="69" d="100"/>
        </p:scale>
        <p:origin x="75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23A85-5190-489E-9732-8CEBE8E9F4FF}" type="datetimeFigureOut">
              <a:rPr lang="es-CL" smtClean="0"/>
              <a:t>17-01-2025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3995C-1560-45D0-A749-C142F4EC7A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795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3995C-1560-45D0-A749-C142F4EC7AA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0153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7537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260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9524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637d4142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" name="Google Shape;28;g2637d4142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919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637d4142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" name="Google Shape;28;g2637d4142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4645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637d4142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" name="Google Shape;28;g2637d4142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8415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431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5382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4737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6626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0946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99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06" r="890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90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390"/>
          <a:stretch/>
        </p:blipFill>
        <p:spPr>
          <a:xfrm>
            <a:off x="0" y="3426"/>
            <a:ext cx="7267575" cy="6851148"/>
          </a:xfrm>
          <a:prstGeom prst="rect">
            <a:avLst/>
          </a:prstGeom>
        </p:spPr>
      </p:pic>
      <p:sp>
        <p:nvSpPr>
          <p:cNvPr id="7" name="Entrada manual 10"/>
          <p:cNvSpPr/>
          <p:nvPr userDrawn="1"/>
        </p:nvSpPr>
        <p:spPr>
          <a:xfrm rot="5400000" flipH="1">
            <a:off x="3973638" y="1415133"/>
            <a:ext cx="6854574" cy="402431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42 w 10000"/>
              <a:gd name="connsiteY0" fmla="*/ 349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2 w 10000"/>
              <a:gd name="connsiteY4" fmla="*/ 3491 h 10000"/>
              <a:gd name="connsiteX0" fmla="*/ 4 w 10000"/>
              <a:gd name="connsiteY0" fmla="*/ 348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3485 h 10000"/>
              <a:gd name="connsiteX0" fmla="*/ 25 w 10000"/>
              <a:gd name="connsiteY0" fmla="*/ 224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5 w 10000"/>
              <a:gd name="connsiteY4" fmla="*/ 2241 h 10000"/>
              <a:gd name="connsiteX0" fmla="*/ 4 w 10000"/>
              <a:gd name="connsiteY0" fmla="*/ 224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 w 10000"/>
              <a:gd name="connsiteY4" fmla="*/ 224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4" y="224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4" y="7830"/>
                  <a:pt x="-10" y="4419"/>
                  <a:pt x="4" y="2249"/>
                </a:cubicBezTo>
                <a:close/>
              </a:path>
            </a:pathLst>
          </a:custGeom>
          <a:solidFill>
            <a:srgbClr val="1B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6392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8"/>
          <p:cNvSpPr/>
          <p:nvPr/>
        </p:nvSpPr>
        <p:spPr>
          <a:xfrm>
            <a:off x="0" y="0"/>
            <a:ext cx="12204701" cy="6858000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rupo 4"/>
          <p:cNvGrpSpPr/>
          <p:nvPr userDrawn="1"/>
        </p:nvGrpSpPr>
        <p:grpSpPr>
          <a:xfrm>
            <a:off x="0" y="6340148"/>
            <a:ext cx="12214224" cy="517851"/>
            <a:chOff x="0" y="6340148"/>
            <a:chExt cx="12214224" cy="51785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92C9D174-B4F5-DE44-91A7-33DD91A73A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" t="89637" r="182" b="-1"/>
            <a:stretch/>
          </p:blipFill>
          <p:spPr>
            <a:xfrm>
              <a:off x="3476625" y="6340148"/>
              <a:ext cx="8737599" cy="517851"/>
            </a:xfrm>
            <a:prstGeom prst="rect">
              <a:avLst/>
            </a:prstGeom>
          </p:spPr>
        </p:pic>
        <p:sp>
          <p:nvSpPr>
            <p:cNvPr id="2" name="Rectángulo 1"/>
            <p:cNvSpPr/>
            <p:nvPr userDrawn="1"/>
          </p:nvSpPr>
          <p:spPr>
            <a:xfrm>
              <a:off x="0" y="6340148"/>
              <a:ext cx="4616143" cy="5178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935"/>
          <a:stretch/>
        </p:blipFill>
        <p:spPr>
          <a:xfrm>
            <a:off x="4261696" y="287749"/>
            <a:ext cx="366860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0" y="0"/>
            <a:ext cx="12192000" cy="10958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6340148"/>
            <a:ext cx="12214224" cy="517851"/>
            <a:chOff x="0" y="6340148"/>
            <a:chExt cx="12214224" cy="51785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92C9D174-B4F5-DE44-91A7-33DD91A73A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" t="89637" r="182" b="-1"/>
            <a:stretch/>
          </p:blipFill>
          <p:spPr>
            <a:xfrm>
              <a:off x="3476625" y="6340148"/>
              <a:ext cx="8737599" cy="517851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 userDrawn="1"/>
          </p:nvSpPr>
          <p:spPr>
            <a:xfrm>
              <a:off x="0" y="6340148"/>
              <a:ext cx="4616143" cy="5178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935"/>
          <a:stretch/>
        </p:blipFill>
        <p:spPr>
          <a:xfrm>
            <a:off x="8001348" y="287749"/>
            <a:ext cx="366860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3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66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660"/>
          <a:stretch/>
        </p:blipFill>
        <p:spPr>
          <a:xfrm>
            <a:off x="714650" y="630223"/>
            <a:ext cx="5336900" cy="730556"/>
          </a:xfrm>
          <a:prstGeom prst="rect">
            <a:avLst/>
          </a:prstGeom>
        </p:spPr>
      </p:pic>
      <p:sp>
        <p:nvSpPr>
          <p:cNvPr id="3" name="Google Shape;25;p1"/>
          <p:cNvSpPr txBox="1"/>
          <p:nvPr/>
        </p:nvSpPr>
        <p:spPr>
          <a:xfrm>
            <a:off x="180110" y="1885950"/>
            <a:ext cx="8298872" cy="438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800"/>
            </a:pPr>
            <a:r>
              <a:rPr lang="es-ES" sz="54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Perfil de </a:t>
            </a:r>
            <a:r>
              <a:rPr lang="es-ES" sz="5400" dirty="0" smtClean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Proyecto para </a:t>
            </a:r>
            <a:r>
              <a:rPr lang="es-ES" sz="54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</a:t>
            </a:r>
            <a:r>
              <a:rPr lang="es-ES" sz="5400" dirty="0" smtClean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oncurso:</a:t>
            </a:r>
          </a:p>
          <a:p>
            <a:pPr lvl="0" algn="ctr">
              <a:buSzPts val="1800"/>
            </a:pPr>
            <a:r>
              <a:rPr lang="es-ES" sz="5400" b="1" dirty="0" smtClean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Proyectos de Investigación y Desarrollo en Salud </a:t>
            </a:r>
          </a:p>
          <a:p>
            <a:pPr lvl="0" algn="ctr">
              <a:buSzPts val="1800"/>
            </a:pPr>
            <a:r>
              <a:rPr lang="es-ES" sz="5400" b="1" dirty="0" smtClean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FONIS 2025</a:t>
            </a:r>
            <a:endParaRPr sz="1200" b="1" i="0" u="none" strike="noStrike" cap="none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0110" y="1885950"/>
            <a:ext cx="8174182" cy="438626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332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"/>
          <p:cNvCxnSpPr/>
          <p:nvPr/>
        </p:nvCxnSpPr>
        <p:spPr>
          <a:xfrm>
            <a:off x="602343" y="295275"/>
            <a:ext cx="0" cy="48895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Rectángulo 1"/>
          <p:cNvSpPr/>
          <p:nvPr/>
        </p:nvSpPr>
        <p:spPr>
          <a:xfrm>
            <a:off x="602343" y="295275"/>
            <a:ext cx="7045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spc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IMPLEMENTACIÓN DEL(LOS) PRODUCTO(S) ESPERADO(S)</a:t>
            </a:r>
            <a:endParaRPr lang="es-ES" b="1" spc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7E44EBD-240A-D447-B8D8-90C7819AFFA7}"/>
              </a:ext>
            </a:extLst>
          </p:cNvPr>
          <p:cNvSpPr/>
          <p:nvPr/>
        </p:nvSpPr>
        <p:spPr>
          <a:xfrm>
            <a:off x="110836" y="1290703"/>
            <a:ext cx="119703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/>
              <a:t>Describa el(los) Resultado(s) y/o Producto(s) esperados del proyecto. </a:t>
            </a:r>
            <a:r>
              <a:rPr lang="es-MX" sz="2000" b="1" dirty="0"/>
              <a:t>(Intervención, guía clínica</a:t>
            </a:r>
            <a:r>
              <a:rPr lang="es-MX" sz="2000" b="1" dirty="0" smtClean="0"/>
              <a:t>, guías de </a:t>
            </a:r>
            <a:r>
              <a:rPr lang="es-MX" sz="2000" b="1" dirty="0"/>
              <a:t>recomendaciones, </a:t>
            </a:r>
            <a:r>
              <a:rPr lang="es-MX" sz="2000" b="1" dirty="0" smtClean="0"/>
              <a:t>reemplazo, modificación </a:t>
            </a:r>
            <a:r>
              <a:rPr lang="es-MX" sz="2000" b="1" dirty="0"/>
              <a:t>y/o complementación de técnicas, tratamientos u otros). </a:t>
            </a:r>
          </a:p>
          <a:p>
            <a:pPr algn="just"/>
            <a:endParaRPr lang="es-MX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/>
              <a:t>Describa a los beneficiarios finales del (de los) resultado(s) del proyecto</a:t>
            </a:r>
            <a:r>
              <a:rPr lang="es-MX" sz="2400" dirty="0"/>
              <a:t>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3594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"/>
          <p:cNvCxnSpPr/>
          <p:nvPr/>
        </p:nvCxnSpPr>
        <p:spPr>
          <a:xfrm>
            <a:off x="602343" y="295275"/>
            <a:ext cx="0" cy="48895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91;p2"/>
          <p:cNvSpPr txBox="1"/>
          <p:nvPr/>
        </p:nvSpPr>
        <p:spPr>
          <a:xfrm>
            <a:off x="813530" y="346488"/>
            <a:ext cx="666858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ENTIDADES PARTICIPANTES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7E44EBD-240A-D447-B8D8-90C7819AFFA7}"/>
              </a:ext>
            </a:extLst>
          </p:cNvPr>
          <p:cNvSpPr/>
          <p:nvPr/>
        </p:nvSpPr>
        <p:spPr>
          <a:xfrm>
            <a:off x="0" y="1108266"/>
            <a:ext cx="120811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/>
              <a:t>¿Cuáles son las entidades asociadas que participaran</a:t>
            </a:r>
            <a:r>
              <a:rPr lang="es-MX" sz="2000" b="1" dirty="0" smtClean="0"/>
              <a:t>?</a:t>
            </a:r>
          </a:p>
          <a:p>
            <a:pPr algn="just"/>
            <a:endParaRPr lang="es-MX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/>
              <a:t>¿Hay otra universidad beneficiaria</a:t>
            </a:r>
            <a:r>
              <a:rPr lang="es-MX" sz="2000" b="1" dirty="0" smtClean="0"/>
              <a:t>?</a:t>
            </a:r>
          </a:p>
          <a:p>
            <a:pPr algn="just"/>
            <a:endParaRPr lang="es-MX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justifique </a:t>
            </a:r>
            <a:r>
              <a:rPr lang="es-ES_tradnl" dirty="0"/>
              <a:t>brevemente el interés y pertinencia del proyecto para éstas. ¿Cómo se relacionan las entidades asociadas con la problemática a investigar? ¿Cómo se verían beneficiadas de los resultados que se busca alcanzar con el proyecto? 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4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"/>
          <p:cNvCxnSpPr/>
          <p:nvPr/>
        </p:nvCxnSpPr>
        <p:spPr>
          <a:xfrm>
            <a:off x="602343" y="295275"/>
            <a:ext cx="0" cy="48895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93;p2"/>
          <p:cNvSpPr/>
          <p:nvPr/>
        </p:nvSpPr>
        <p:spPr>
          <a:xfrm>
            <a:off x="602342" y="1625599"/>
            <a:ext cx="11081658" cy="55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es-ES" dirty="0">
                <a:ea typeface="Calibri"/>
                <a:cs typeface="Calibri"/>
                <a:sym typeface="Calibri"/>
              </a:rPr>
              <a:t>Identifique al (a la) director(a) del proyecto y director(a) alterno. Con respecto al equipo, más que nombres, necesitamos saber su especialidad y qué ámbito del proyecto abordarían.</a:t>
            </a:r>
          </a:p>
        </p:txBody>
      </p:sp>
      <p:sp>
        <p:nvSpPr>
          <p:cNvPr id="10" name="Google Shape;91;p2"/>
          <p:cNvSpPr txBox="1"/>
          <p:nvPr/>
        </p:nvSpPr>
        <p:spPr>
          <a:xfrm>
            <a:off x="813530" y="346488"/>
            <a:ext cx="666858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EQUIPO DE TRABAJO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832126"/>
              </p:ext>
            </p:extLst>
          </p:nvPr>
        </p:nvGraphicFramePr>
        <p:xfrm>
          <a:off x="602341" y="2433320"/>
          <a:ext cx="11001832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458">
                  <a:extLst>
                    <a:ext uri="{9D8B030D-6E8A-4147-A177-3AD203B41FA5}">
                      <a16:colId xmlns:a16="http://schemas.microsoft.com/office/drawing/2014/main" xmlns="" val="1139349387"/>
                    </a:ext>
                  </a:extLst>
                </a:gridCol>
                <a:gridCol w="2750458">
                  <a:extLst>
                    <a:ext uri="{9D8B030D-6E8A-4147-A177-3AD203B41FA5}">
                      <a16:colId xmlns:a16="http://schemas.microsoft.com/office/drawing/2014/main" xmlns="" val="391185110"/>
                    </a:ext>
                  </a:extLst>
                </a:gridCol>
                <a:gridCol w="2750458">
                  <a:extLst>
                    <a:ext uri="{9D8B030D-6E8A-4147-A177-3AD203B41FA5}">
                      <a16:colId xmlns:a16="http://schemas.microsoft.com/office/drawing/2014/main" xmlns="" val="3566606980"/>
                    </a:ext>
                  </a:extLst>
                </a:gridCol>
                <a:gridCol w="2750458">
                  <a:extLst>
                    <a:ext uri="{9D8B030D-6E8A-4147-A177-3AD203B41FA5}">
                      <a16:colId xmlns:a16="http://schemas.microsoft.com/office/drawing/2014/main" xmlns="" val="1505826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>
                          <a:latin typeface="+mj-lt"/>
                        </a:rPr>
                        <a:t>Nombre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>
                          <a:latin typeface="+mj-lt"/>
                        </a:rPr>
                        <a:t>Rol en el</a:t>
                      </a:r>
                      <a:r>
                        <a:rPr lang="es-MX" sz="1600" b="1" baseline="0" dirty="0">
                          <a:latin typeface="+mj-lt"/>
                        </a:rPr>
                        <a:t> proyecto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>
                          <a:latin typeface="+mj-lt"/>
                        </a:rPr>
                        <a:t>Capacidades</a:t>
                      </a:r>
                      <a:r>
                        <a:rPr lang="es-MX" sz="1600" b="1" baseline="0" dirty="0">
                          <a:latin typeface="+mj-lt"/>
                        </a:rPr>
                        <a:t> que aportará 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>
                          <a:latin typeface="+mj-lt"/>
                        </a:rPr>
                        <a:t>Indique si es UFRO o de otra entidad Beneficiaria/Asociada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00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4260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93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944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3778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46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637d41423c_0_0"/>
          <p:cNvSpPr txBox="1"/>
          <p:nvPr/>
        </p:nvSpPr>
        <p:spPr>
          <a:xfrm>
            <a:off x="968375" y="2033890"/>
            <a:ext cx="1025525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>
              <a:buSzPts val="1800"/>
            </a:pPr>
            <a:r>
              <a:rPr lang="es-ES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La política de propiedad intelectual de la Universidad de La Frontera indica que la propiedad intelectual e industrial generada en el marco de este y otros tipos de proyecto con financiamiento público directo, debe ser de propiedad de la universidad, y que las entidades en calidad de asociada podrán tener acceso a la PI en condiciones preferenciales y flexibles, según se estipule posteriormente en los acuerdos sobre propiedad intelectual. Estos acuerdos se generan si el proyecto es adjudicado y terminado y va a depender de los tipos de activos intelectuales generados.</a:t>
            </a:r>
            <a:endParaRPr lang="es-ES" sz="2400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" name="Google Shape;31;g2637d41423c_0_0"/>
          <p:cNvSpPr txBox="1"/>
          <p:nvPr/>
        </p:nvSpPr>
        <p:spPr>
          <a:xfrm>
            <a:off x="968375" y="1439694"/>
            <a:ext cx="1025525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>
              <a:buSzPts val="1800"/>
            </a:pPr>
            <a:r>
              <a:rPr lang="es-ES" sz="2400" b="1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A TENER PRESENTE…</a:t>
            </a:r>
            <a:endParaRPr lang="es-ES" sz="2400" b="1" dirty="0">
              <a:solidFill>
                <a:srgbClr val="C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822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660"/>
          <a:stretch/>
        </p:blipFill>
        <p:spPr>
          <a:xfrm>
            <a:off x="714650" y="2944450"/>
            <a:ext cx="7079521" cy="9690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CBAA58B-2B99-8F4F-9BB4-8A153477B1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809" b="6773"/>
          <a:stretch/>
        </p:blipFill>
        <p:spPr>
          <a:xfrm>
            <a:off x="0" y="6212113"/>
            <a:ext cx="12192000" cy="64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6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637d41423c_0_0"/>
          <p:cNvSpPr txBox="1"/>
          <p:nvPr/>
        </p:nvSpPr>
        <p:spPr>
          <a:xfrm>
            <a:off x="968375" y="1993584"/>
            <a:ext cx="1025525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>
              <a:buSzPts val="1800"/>
            </a:pPr>
            <a:r>
              <a:rPr lang="es-ES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La elaboración de esta ficha nos permite tener una primera aproximación a sus ideas y asesorarlos en el proceso de ideación, para mejorar la propuesta. Esto  incluye formulación de objetivos, enfoque de mercado, asesoría en elaboración de presupuesto, entre otras capacidades.</a:t>
            </a:r>
          </a:p>
          <a:p>
            <a:pPr lvl="0" algn="ctr">
              <a:buSzPts val="1800"/>
            </a:pPr>
            <a:endParaRPr lang="es-ES" sz="24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lvl="0" algn="ctr">
              <a:buSzPts val="1800"/>
            </a:pPr>
            <a:r>
              <a:rPr lang="es-ES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Las preguntas e indicaciones de cada sección son para guiar el proceso de formulación del proyecto.</a:t>
            </a:r>
            <a:endParaRPr lang="es-ES" sz="2400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12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637d41423c_0_0"/>
          <p:cNvSpPr txBox="1"/>
          <p:nvPr/>
        </p:nvSpPr>
        <p:spPr>
          <a:xfrm>
            <a:off x="968375" y="1944153"/>
            <a:ext cx="1025525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>
              <a:buSzPts val="1800"/>
            </a:pPr>
            <a:r>
              <a:rPr lang="es-ES" sz="3200" b="1" dirty="0" smtClean="0">
                <a:solidFill>
                  <a:srgbClr val="DB0916"/>
                </a:solidFill>
                <a:ea typeface="Calibri"/>
                <a:cs typeface="Calibri"/>
                <a:sym typeface="Calibri"/>
              </a:rPr>
              <a:t>14 DE MARZO </a:t>
            </a:r>
            <a:r>
              <a:rPr lang="es-ES" sz="3200" b="1" dirty="0">
                <a:solidFill>
                  <a:srgbClr val="DB0916"/>
                </a:solidFill>
                <a:ea typeface="Calibri"/>
                <a:cs typeface="Calibri"/>
                <a:sym typeface="Calibri"/>
              </a:rPr>
              <a:t>DE </a:t>
            </a:r>
            <a:r>
              <a:rPr lang="es-ES" sz="3200" b="1" dirty="0" smtClean="0">
                <a:solidFill>
                  <a:srgbClr val="DB0916"/>
                </a:solidFill>
                <a:ea typeface="Calibri"/>
                <a:cs typeface="Calibri"/>
                <a:sym typeface="Calibri"/>
              </a:rPr>
              <a:t>2025: </a:t>
            </a:r>
            <a:r>
              <a:rPr lang="es-ES" sz="3200" b="1" dirty="0">
                <a:solidFill>
                  <a:srgbClr val="DB0916"/>
                </a:solidFill>
                <a:ea typeface="Calibri"/>
                <a:cs typeface="Calibri"/>
                <a:sym typeface="Calibri"/>
              </a:rPr>
              <a:t>FECHA TOPE ENVÍO DE PERFIL </a:t>
            </a:r>
          </a:p>
          <a:p>
            <a:pPr lvl="0" algn="ctr">
              <a:buSzPts val="1800"/>
            </a:pPr>
            <a:endParaRPr lang="es-ES" sz="2400" dirty="0">
              <a:solidFill>
                <a:srgbClr val="DB0916"/>
              </a:solidFill>
              <a:ea typeface="Calibri"/>
              <a:cs typeface="Calibri"/>
              <a:sym typeface="Calibri"/>
            </a:endParaRPr>
          </a:p>
          <a:p>
            <a:pPr lvl="0" algn="ctr">
              <a:buSzPts val="1800"/>
            </a:pPr>
            <a:r>
              <a:rPr lang="es-ES" sz="24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Viernes 04 </a:t>
            </a:r>
            <a:r>
              <a:rPr lang="es-ES" sz="24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de </a:t>
            </a:r>
            <a:r>
              <a:rPr lang="es-ES" sz="24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abril: </a:t>
            </a:r>
            <a:r>
              <a:rPr lang="es-E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Fecha tope envío planilla de </a:t>
            </a:r>
            <a:r>
              <a:rPr lang="es-E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costos  </a:t>
            </a:r>
            <a:endParaRPr lang="es-E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 algn="ctr">
              <a:buSzPts val="1800"/>
            </a:pPr>
            <a:endParaRPr lang="es-E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 algn="ctr">
              <a:buSzPts val="1800"/>
            </a:pPr>
            <a:r>
              <a:rPr lang="es-ES" sz="24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Viernes </a:t>
            </a:r>
            <a:r>
              <a:rPr lang="es-ES" sz="24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18 </a:t>
            </a:r>
            <a:r>
              <a:rPr lang="es-ES" sz="24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de </a:t>
            </a:r>
            <a:r>
              <a:rPr lang="es-ES" sz="24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abril: </a:t>
            </a:r>
            <a:r>
              <a:rPr lang="es-E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Fecha cierre solicitudes cartas institucionales</a:t>
            </a:r>
          </a:p>
        </p:txBody>
      </p:sp>
      <p:sp>
        <p:nvSpPr>
          <p:cNvPr id="4" name="Google Shape;31;g2637d41423c_0_0"/>
          <p:cNvSpPr txBox="1"/>
          <p:nvPr/>
        </p:nvSpPr>
        <p:spPr>
          <a:xfrm>
            <a:off x="968375" y="5133579"/>
            <a:ext cx="10255250" cy="4616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>
              <a:buSzPts val="1800"/>
            </a:pPr>
            <a:r>
              <a:rPr lang="es-ES" sz="24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CIERRE CONCURSO: </a:t>
            </a:r>
            <a:r>
              <a:rPr lang="es-ES" sz="24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JUEVES 24 </a:t>
            </a:r>
            <a:r>
              <a:rPr lang="es-ES" sz="24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DE </a:t>
            </a:r>
            <a:r>
              <a:rPr lang="es-ES" sz="24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ABRIL </a:t>
            </a:r>
            <a:endParaRPr lang="es-ES" sz="2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672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93;p2"/>
          <p:cNvSpPr/>
          <p:nvPr/>
        </p:nvSpPr>
        <p:spPr>
          <a:xfrm>
            <a:off x="602342" y="2573379"/>
            <a:ext cx="11081658" cy="1429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es-ES" b="1" dirty="0">
                <a:ea typeface="Calibri"/>
                <a:cs typeface="Calibri"/>
                <a:sym typeface="Calibri"/>
              </a:rPr>
              <a:t>PALABRAS CLAVE</a:t>
            </a:r>
          </a:p>
          <a:p>
            <a:pPr lvl="0">
              <a:buClr>
                <a:srgbClr val="000000"/>
              </a:buClr>
              <a:buSzPts val="1800"/>
            </a:pPr>
            <a:r>
              <a:rPr lang="es-ES" dirty="0">
                <a:ea typeface="Calibri"/>
                <a:cs typeface="Calibri"/>
                <a:sym typeface="Calibri"/>
              </a:rPr>
              <a:t>Presente 5 palabras claves en inglés para poder realizar la vigilancia tecnológica básica. </a:t>
            </a:r>
          </a:p>
        </p:txBody>
      </p:sp>
      <p:sp>
        <p:nvSpPr>
          <p:cNvPr id="10" name="Google Shape;93;p2"/>
          <p:cNvSpPr/>
          <p:nvPr/>
        </p:nvSpPr>
        <p:spPr>
          <a:xfrm>
            <a:off x="602343" y="4564742"/>
            <a:ext cx="11081658" cy="140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es-ES" b="1" dirty="0">
                <a:ea typeface="Calibri"/>
                <a:cs typeface="Calibri"/>
                <a:sym typeface="Calibri"/>
              </a:rPr>
              <a:t>DISCIPLINAS ABORDADAS</a:t>
            </a:r>
            <a:endParaRPr lang="es-ES" dirty="0"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3;p2"/>
          <p:cNvSpPr/>
          <p:nvPr/>
        </p:nvSpPr>
        <p:spPr>
          <a:xfrm>
            <a:off x="602342" y="1486985"/>
            <a:ext cx="11081658" cy="80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es-ES" b="1" dirty="0">
                <a:ea typeface="Calibri"/>
                <a:cs typeface="Calibri"/>
                <a:sym typeface="Calibri"/>
              </a:rPr>
              <a:t>TÍTULO TENTATIVO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82156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"/>
          <p:cNvCxnSpPr/>
          <p:nvPr/>
        </p:nvCxnSpPr>
        <p:spPr>
          <a:xfrm>
            <a:off x="602343" y="295275"/>
            <a:ext cx="0" cy="48895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91;p2"/>
          <p:cNvSpPr txBox="1"/>
          <p:nvPr/>
        </p:nvSpPr>
        <p:spPr>
          <a:xfrm>
            <a:off x="813530" y="346488"/>
            <a:ext cx="666858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PROBLEMA A ABORDAR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1079162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¿Cuál es el problema u oportunidad que se desea investigar</a:t>
            </a:r>
            <a:r>
              <a:rPr lang="es-MX" b="1" dirty="0" smtClean="0"/>
              <a:t>?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 </a:t>
            </a:r>
            <a:r>
              <a:rPr lang="es-MX" b="1" dirty="0"/>
              <a:t>¿Por qué es vigente y relevante abordarlo</a:t>
            </a:r>
            <a:r>
              <a:rPr lang="es-MX" b="1" dirty="0" smtClean="0"/>
              <a:t>?</a:t>
            </a:r>
          </a:p>
          <a:p>
            <a:pPr algn="just"/>
            <a:endParaRPr lang="es-MX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Señale la relevancia del tema de salud y cuál es el problema por abordar, indicando claramente su vigencia para la salud de la </a:t>
            </a:r>
            <a:r>
              <a:rPr lang="es-MX" dirty="0" smtClean="0"/>
              <a:t>población en Chile y/o el Sistema de Salud del país o para alguna localidad o población </a:t>
            </a:r>
            <a:r>
              <a:rPr lang="es-MX" dirty="0" err="1" smtClean="0"/>
              <a:t>especícfica</a:t>
            </a:r>
            <a:r>
              <a:rPr lang="es-MX" dirty="0" smtClean="0"/>
              <a:t>. </a:t>
            </a:r>
            <a:r>
              <a:rPr lang="es-MX" dirty="0"/>
              <a:t>Como guía utilice los lineamientos establecidos en las bases del concurso, los objetivos y metas sanitarias establecidas en los Objetivos Sanitarios de la Década (2021-2030), así como aquellos establecidos en la Ley N° 19.966 de Régimen General de Garantías Explícitas en Salud y Decreto sobre Garantías Explícitas de Salud (disponibles ambos en www.minsal.cl), el Plan Nacional de Salud y los temas de relevancia para la salud pública local o regional. ¿Cuál es la relevancia de abordar ese problema de salud en el momento presente?</a:t>
            </a:r>
          </a:p>
        </p:txBody>
      </p:sp>
    </p:spTree>
    <p:extLst>
      <p:ext uri="{BB962C8B-B14F-4D97-AF65-F5344CB8AC3E}">
        <p14:creationId xmlns:p14="http://schemas.microsoft.com/office/powerpoint/2010/main" val="87733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"/>
          <p:cNvCxnSpPr/>
          <p:nvPr/>
        </p:nvCxnSpPr>
        <p:spPr>
          <a:xfrm>
            <a:off x="602343" y="295275"/>
            <a:ext cx="0" cy="48895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91;p2"/>
          <p:cNvSpPr txBox="1"/>
          <p:nvPr/>
        </p:nvSpPr>
        <p:spPr>
          <a:xfrm>
            <a:off x="813530" y="346488"/>
            <a:ext cx="666858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SOLUCIÓN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7E44EBD-240A-D447-B8D8-90C7819AFFA7}"/>
              </a:ext>
            </a:extLst>
          </p:cNvPr>
          <p:cNvSpPr/>
          <p:nvPr/>
        </p:nvSpPr>
        <p:spPr>
          <a:xfrm>
            <a:off x="152400" y="1297718"/>
            <a:ext cx="11817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/>
              <a:t>Describir </a:t>
            </a:r>
            <a:r>
              <a:rPr lang="es-ES_tradnl" b="1" dirty="0"/>
              <a:t>la solución propuesta y el aporte que esta propuesta significará a la solución final</a:t>
            </a:r>
            <a:r>
              <a:rPr lang="es-ES_tradnl" dirty="0"/>
              <a:t>. </a:t>
            </a:r>
            <a:endParaRPr lang="es-ES_tradn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Se </a:t>
            </a:r>
            <a:r>
              <a:rPr lang="es-ES_tradnl" dirty="0"/>
              <a:t>debe recalcar el aporte que significará el proyecto a la Salud de la población chilena o localidad y/o población específica. </a:t>
            </a:r>
            <a:endParaRPr lang="es-ES" sz="2400" dirty="0">
              <a:latin typeface="DIN Alternate" panose="020B05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6294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"/>
          <p:cNvCxnSpPr/>
          <p:nvPr/>
        </p:nvCxnSpPr>
        <p:spPr>
          <a:xfrm>
            <a:off x="602343" y="295275"/>
            <a:ext cx="0" cy="48895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91;p2"/>
          <p:cNvSpPr txBox="1"/>
          <p:nvPr/>
        </p:nvSpPr>
        <p:spPr>
          <a:xfrm>
            <a:off x="813530" y="346488"/>
            <a:ext cx="666858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ESTADO DEL ARTE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6986" y="1277353"/>
            <a:ext cx="119841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¿Cuánto se sabe del problema de salud que se quiere abordar? </a:t>
            </a:r>
            <a:endParaRPr lang="es-MX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qué formas se ha abordado este problema en el país y en el mundo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/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Existen proyectos en desarrollo en la misma línea de investigación? (incluya líneas de investigación propias) </a:t>
            </a:r>
            <a:endParaRPr lang="es-MX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Existe alguna normativa o programa de salud pública que aborde directa o indirectamente la problemática?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7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"/>
          <p:cNvCxnSpPr/>
          <p:nvPr/>
        </p:nvCxnSpPr>
        <p:spPr>
          <a:xfrm>
            <a:off x="602343" y="295275"/>
            <a:ext cx="0" cy="48895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91;p2"/>
          <p:cNvSpPr txBox="1"/>
          <p:nvPr/>
        </p:nvSpPr>
        <p:spPr>
          <a:xfrm>
            <a:off x="813530" y="346488"/>
            <a:ext cx="666858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PREGUNTA DE INVESTIGACIÓN E HIPÓTESIS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5527" y="1415764"/>
            <a:ext cx="1173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Formule claramente, según corresponda, el/los supuestos/s de investigación o la/s hipótesis de trabajo de la propuesta formulada, que son los/las que orientan el propósito de la investigación, señalando de manera explícita el enfoque u orientación de la investigación y los contrastes operacionales para las hipótesis.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793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"/>
          <p:cNvCxnSpPr/>
          <p:nvPr/>
        </p:nvCxnSpPr>
        <p:spPr>
          <a:xfrm>
            <a:off x="602343" y="295275"/>
            <a:ext cx="0" cy="48895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91;p2"/>
          <p:cNvSpPr txBox="1"/>
          <p:nvPr/>
        </p:nvSpPr>
        <p:spPr>
          <a:xfrm>
            <a:off x="813530" y="346488"/>
            <a:ext cx="666858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2399" y="1388009"/>
            <a:ext cx="11804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Estos deben ser factibles de cumplir en los tiempos y condiciones de la propuesta de investigación planteada. Así mismo, deben corresponder sólo a objetivos de investigación y no a metas, productos y procedimientos que tienen su lugar en otras secciones de este documento. 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949E529-F995-7E44-922B-2660D6738AE3}"/>
              </a:ext>
            </a:extLst>
          </p:cNvPr>
          <p:cNvSpPr txBox="1"/>
          <p:nvPr/>
        </p:nvSpPr>
        <p:spPr>
          <a:xfrm>
            <a:off x="249381" y="2704200"/>
            <a:ext cx="324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100" dirty="0">
                <a:latin typeface="DIN Alternate Bold"/>
                <a:cs typeface="DIN Alternate Bold"/>
              </a:rPr>
              <a:t>Objetivo General: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949E529-F995-7E44-922B-2660D6738AE3}"/>
              </a:ext>
            </a:extLst>
          </p:cNvPr>
          <p:cNvSpPr txBox="1"/>
          <p:nvPr/>
        </p:nvSpPr>
        <p:spPr>
          <a:xfrm>
            <a:off x="249381" y="4251225"/>
            <a:ext cx="4765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100" dirty="0">
                <a:latin typeface="DIN Alternate Bold"/>
                <a:cs typeface="DIN Alternate Bold"/>
              </a:rPr>
              <a:t>Objetivos Específicos (Max. 4):</a:t>
            </a:r>
          </a:p>
        </p:txBody>
      </p:sp>
    </p:spTree>
    <p:extLst>
      <p:ext uri="{BB962C8B-B14F-4D97-AF65-F5344CB8AC3E}">
        <p14:creationId xmlns:p14="http://schemas.microsoft.com/office/powerpoint/2010/main" val="2953565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791</Words>
  <Application>Microsoft Office PowerPoint</Application>
  <PresentationFormat>Panorámica</PresentationFormat>
  <Paragraphs>58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DIN Alternate</vt:lpstr>
      <vt:lpstr>DIN Alternate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Cuenta Microsoft</cp:lastModifiedBy>
  <cp:revision>194</cp:revision>
  <cp:lastPrinted>2021-03-23T01:02:02Z</cp:lastPrinted>
  <dcterms:created xsi:type="dcterms:W3CDTF">2021-03-09T22:10:41Z</dcterms:created>
  <dcterms:modified xsi:type="dcterms:W3CDTF">2025-01-17T20:20:08Z</dcterms:modified>
</cp:coreProperties>
</file>